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81" r:id="rId15"/>
    <p:sldId id="298" r:id="rId16"/>
    <p:sldId id="299" r:id="rId17"/>
    <p:sldId id="300" r:id="rId18"/>
    <p:sldId id="296" r:id="rId19"/>
    <p:sldId id="301" r:id="rId20"/>
    <p:sldId id="303" r:id="rId21"/>
    <p:sldId id="295" r:id="rId22"/>
    <p:sldId id="302" r:id="rId23"/>
    <p:sldId id="294" r:id="rId24"/>
  </p:sldIdLst>
  <p:sldSz cx="9144000" cy="6858000" type="screen4x3"/>
  <p:notesSz cx="6794500" cy="99314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F8F8"/>
    <a:srgbClr val="FFFFFF"/>
    <a:srgbClr val="DDDDDD"/>
    <a:srgbClr val="FFC69F"/>
    <a:srgbClr val="D3C8BB"/>
    <a:srgbClr val="AA9F95"/>
    <a:srgbClr val="C6BAA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76" y="-1448"/>
      </p:cViewPr>
      <p:guideLst>
        <p:guide orient="horz" pos="754"/>
        <p:guide orient="horz" pos="2024"/>
        <p:guide orient="horz" pos="2246"/>
        <p:guide pos="204"/>
        <p:guide pos="3833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38" y="-6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B7341A-5B46-5A4C-9B9D-352BC59DAEF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8506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BEDF8D-D7F1-8643-99F4-435EE1F366E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502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00E75-893A-7C43-8DA3-3752B3E27300}" type="slidenum">
              <a:rPr lang="de-CH"/>
              <a:pPr/>
              <a:t>2</a:t>
            </a:fld>
            <a:endParaRPr lang="de-CH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>
              <a:buFontTx/>
              <a:buChar char="•"/>
            </a:pPr>
            <a:r>
              <a:rPr lang="de-CH"/>
              <a:t>auf dieser folie sehen sie die wichtigsten kenndaten zu unserem unternehmen.</a:t>
            </a:r>
          </a:p>
          <a:p>
            <a:pPr marL="190500" indent="-190500">
              <a:buFontTx/>
              <a:buChar char="•"/>
            </a:pPr>
            <a:endParaRPr lang="de-CH"/>
          </a:p>
          <a:p>
            <a:pPr marL="190500" indent="-190500">
              <a:buFontTx/>
              <a:buChar char="•"/>
            </a:pPr>
            <a:r>
              <a:rPr lang="de-CH"/>
              <a:t>wie bereits gesagt ist getunik ein reiner webdienstleister. und unser team setzt sich aus 11 personen in den disziplinen consulting, design und it zusammen.</a:t>
            </a:r>
          </a:p>
          <a:p>
            <a:pPr marL="190500" indent="-190500">
              <a:buFontTx/>
              <a:buChar char="•"/>
            </a:pPr>
            <a:endParaRPr lang="de-CH"/>
          </a:p>
          <a:p>
            <a:pPr marL="190500" indent="-190500">
              <a:buFontTx/>
              <a:buChar char="•"/>
            </a:pPr>
            <a:r>
              <a:rPr lang="de-CH"/>
              <a:t>der entscheidende ansatz für uns ist, </a:t>
            </a:r>
            <a:r>
              <a:rPr lang="de-CH">
                <a:cs typeface="Times New Roman" charset="0"/>
              </a:rPr>
              <a:t>wie weit es uns gelingt, dem Kunden zuzuhören und für ihn das richtige zu tun. Nachfrage und Angebot müssen stimmen!</a:t>
            </a:r>
          </a:p>
          <a:p>
            <a:pPr marL="190500" indent="-190500">
              <a:buFontTx/>
              <a:buChar char="•"/>
            </a:pPr>
            <a:endParaRPr lang="de-CH">
              <a:cs typeface="Times New Roman" charset="0"/>
            </a:endParaRPr>
          </a:p>
          <a:p>
            <a:pPr marL="190500" indent="-190500">
              <a:buFontTx/>
              <a:buChar char="•"/>
            </a:pPr>
            <a:r>
              <a:rPr lang="de-CH"/>
              <a:t>durch die mitgliedschaft bei simsa  swisict und als macromedia alliance partner erhalten wir brancheninformationen aus erster hand. </a:t>
            </a:r>
          </a:p>
          <a:p>
            <a:pPr marL="190500" indent="-190500">
              <a:buFontTx/>
              <a:buChar char="•"/>
            </a:pPr>
            <a:endParaRPr lang="de-CH"/>
          </a:p>
          <a:p>
            <a:pPr marL="190500" indent="-190500">
              <a:buFontTx/>
              <a:buChar char="•"/>
            </a:pPr>
            <a:r>
              <a:rPr lang="de-CH"/>
              <a:t>dazu bilden wir unsere leute stets weiter, so dass sie als Kunde von den neusten erkenntnissen in der internetwelt profitieren können</a:t>
            </a:r>
          </a:p>
          <a:p>
            <a:pPr marL="190500" indent="-190500"/>
            <a:endParaRPr lang="de-CH"/>
          </a:p>
          <a:p>
            <a:pPr marL="190500" indent="-190500"/>
            <a:endParaRPr lang="de-CH"/>
          </a:p>
          <a:p>
            <a:pPr marL="190500" indent="-190500"/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82D71D-E633-0B47-ADFE-89A0BE21A5FD}" type="slidenum">
              <a:rPr lang="de-CH" sz="1200"/>
              <a:pPr eaLnBrk="1" hangingPunct="1"/>
              <a:t>8</a:t>
            </a:fld>
            <a:endParaRPr lang="de-CH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>
              <a:buFontTx/>
              <a:buChar char="•"/>
            </a:pPr>
            <a:r>
              <a:rPr lang="de-CH">
                <a:latin typeface="Times New Roman" charset="0"/>
              </a:rPr>
              <a:t>auf dieser folie sehen sie die wichtigsten kenndaten zu unserem unternehmen.</a:t>
            </a:r>
          </a:p>
          <a:p>
            <a:pPr marL="190500" indent="-190500" eaLnBrk="1" hangingPunct="1">
              <a:buFontTx/>
              <a:buChar char="•"/>
            </a:pPr>
            <a:endParaRPr lang="de-CH">
              <a:latin typeface="Times New Roman" charset="0"/>
            </a:endParaRPr>
          </a:p>
          <a:p>
            <a:pPr marL="190500" indent="-190500" eaLnBrk="1" hangingPunct="1">
              <a:buFontTx/>
              <a:buChar char="•"/>
            </a:pPr>
            <a:r>
              <a:rPr lang="de-CH">
                <a:latin typeface="Times New Roman" charset="0"/>
              </a:rPr>
              <a:t>wie bereits gesagt ist getunik ein reiner webdienstleister. und unser team setzt sich aus 11 personen in den disziplinen consulting, design und it zusammen.</a:t>
            </a:r>
          </a:p>
          <a:p>
            <a:pPr marL="190500" indent="-190500" eaLnBrk="1" hangingPunct="1">
              <a:buFontTx/>
              <a:buChar char="•"/>
            </a:pPr>
            <a:endParaRPr lang="de-CH">
              <a:latin typeface="Times New Roman" charset="0"/>
            </a:endParaRPr>
          </a:p>
          <a:p>
            <a:pPr marL="190500" indent="-190500" eaLnBrk="1" hangingPunct="1">
              <a:buFontTx/>
              <a:buChar char="•"/>
            </a:pPr>
            <a:r>
              <a:rPr lang="de-CH">
                <a:latin typeface="Times New Roman" charset="0"/>
              </a:rPr>
              <a:t>der entscheidende ansatz für uns ist, </a:t>
            </a:r>
            <a:r>
              <a:rPr lang="de-CH">
                <a:latin typeface="Times New Roman" charset="0"/>
                <a:cs typeface="Times New Roman" charset="0"/>
              </a:rPr>
              <a:t>wie weit es uns gelingt, dem Kunden zuzuhören und für ihn das richtige zu tun. Nachfrage und Angebot müssen stimmen!</a:t>
            </a:r>
          </a:p>
          <a:p>
            <a:pPr marL="190500" indent="-190500" eaLnBrk="1" hangingPunct="1">
              <a:buFontTx/>
              <a:buChar char="•"/>
            </a:pPr>
            <a:endParaRPr lang="de-CH">
              <a:latin typeface="Times New Roman" charset="0"/>
              <a:cs typeface="Times New Roman" charset="0"/>
            </a:endParaRPr>
          </a:p>
          <a:p>
            <a:pPr marL="190500" indent="-190500" eaLnBrk="1" hangingPunct="1">
              <a:buFontTx/>
              <a:buChar char="•"/>
            </a:pPr>
            <a:r>
              <a:rPr lang="de-CH">
                <a:latin typeface="Times New Roman" charset="0"/>
              </a:rPr>
              <a:t>durch die mitgliedschaft bei simsa  swisict und als macromedia alliance partner erhalten wir brancheninformationen aus erster hand. </a:t>
            </a:r>
          </a:p>
          <a:p>
            <a:pPr marL="190500" indent="-190500" eaLnBrk="1" hangingPunct="1">
              <a:buFontTx/>
              <a:buChar char="•"/>
            </a:pPr>
            <a:endParaRPr lang="de-CH">
              <a:latin typeface="Times New Roman" charset="0"/>
            </a:endParaRPr>
          </a:p>
          <a:p>
            <a:pPr marL="190500" indent="-190500" eaLnBrk="1" hangingPunct="1">
              <a:buFontTx/>
              <a:buChar char="•"/>
            </a:pPr>
            <a:r>
              <a:rPr lang="de-CH">
                <a:latin typeface="Times New Roman" charset="0"/>
              </a:rPr>
              <a:t>dazu bilden wir unsere leute stets weiter, so dass sie als Kunde von den neusten erkenntnissen in der internetwelt profitieren können</a:t>
            </a:r>
          </a:p>
          <a:p>
            <a:pPr marL="190500" indent="-190500" eaLnBrk="1" hangingPunct="1"/>
            <a:endParaRPr lang="de-CH">
              <a:latin typeface="Times New Roman" charset="0"/>
            </a:endParaRPr>
          </a:p>
          <a:p>
            <a:pPr marL="190500" indent="-190500" eaLnBrk="1" hangingPunct="1"/>
            <a:endParaRPr lang="de-CH">
              <a:latin typeface="Times New Roman" charset="0"/>
            </a:endParaRPr>
          </a:p>
          <a:p>
            <a:pPr marL="190500" indent="-190500" eaLnBrk="1" hangingPunct="1"/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>
                <a:latin typeface="Times New Roman" charset="0"/>
              </a:rPr>
              <a:t>Ist nicht einfach ein Ort, der die Vereinbarkeit ermöglicht / Kinder-Aufbewahrungsort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EE53DC-D800-7C40-95B8-41EEC864223E}" type="slidenum">
              <a:rPr lang="de-CH" sz="1200"/>
              <a:pPr eaLnBrk="1" hangingPunct="1"/>
              <a:t>10</a:t>
            </a:fld>
            <a:endParaRPr lang="de-C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3216275"/>
            <a:ext cx="6084888" cy="333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23" descr="li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213100"/>
            <a:ext cx="2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0"/>
            <a:ext cx="33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shado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33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5940425" y="3549650"/>
            <a:ext cx="215900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Picture 28" descr="sp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71488"/>
            <a:ext cx="3603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38150"/>
            <a:ext cx="294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407502_allerlei_kl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>
            <a:fillRect/>
          </a:stretch>
        </p:blipFill>
        <p:spPr bwMode="auto">
          <a:xfrm>
            <a:off x="323850" y="1196975"/>
            <a:ext cx="5761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407502_allerlei_kl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5314" r="9961"/>
          <a:stretch>
            <a:fillRect/>
          </a:stretch>
        </p:blipFill>
        <p:spPr bwMode="auto">
          <a:xfrm>
            <a:off x="6084888" y="1196975"/>
            <a:ext cx="27352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1"/>
          <p:cNvSpPr>
            <a:spLocks noChangeArrowheads="1"/>
          </p:cNvSpPr>
          <p:nvPr userDrawn="1"/>
        </p:nvSpPr>
        <p:spPr bwMode="auto">
          <a:xfrm>
            <a:off x="323850" y="3213100"/>
            <a:ext cx="5761038" cy="3524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43"/>
          <p:cNvSpPr>
            <a:spLocks noChangeArrowheads="1"/>
          </p:cNvSpPr>
          <p:nvPr userDrawn="1"/>
        </p:nvSpPr>
        <p:spPr bwMode="auto">
          <a:xfrm>
            <a:off x="6084888" y="3213100"/>
            <a:ext cx="2735262" cy="352425"/>
          </a:xfrm>
          <a:prstGeom prst="rect">
            <a:avLst/>
          </a:prstGeom>
          <a:solidFill>
            <a:srgbClr val="C6B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847013" cy="762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508500"/>
            <a:ext cx="78486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>
                <a:solidFill>
                  <a:srgbClr val="A09388"/>
                </a:solidFill>
                <a:latin typeface="Georgia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489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7AE8-0D0E-4C49-B711-8B6B2C5EFF8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09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5225" y="333375"/>
            <a:ext cx="1852613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408612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12785-D7F2-3646-A634-4B028F21BAA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00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952-E57D-5D44-8212-712C9914A47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841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BB5B-C5D8-FC40-972E-E3D2A487017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94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2988" y="1628775"/>
            <a:ext cx="3449637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28775"/>
            <a:ext cx="345122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BE09-7A41-7F4C-B77D-6BC016C873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970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D9DD-AF1B-A548-9E6B-037186AA97C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1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16BF-C55B-9041-9FE9-A0011D4DDED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299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5BB9-50D8-E84A-9B28-1429109E7B8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985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75F7-C46F-3141-8004-7DC550B0F7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898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8D2AE-2924-A340-BBE5-2E64805123B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066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6086475" y="6524625"/>
            <a:ext cx="2733675" cy="333375"/>
          </a:xfrm>
          <a:prstGeom prst="rect">
            <a:avLst/>
          </a:prstGeom>
          <a:solidFill>
            <a:srgbClr val="C6B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6524625"/>
            <a:ext cx="6084888" cy="333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413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28775"/>
            <a:ext cx="705326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Klicken Sie, um die Formate des Vorlagentextes zu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6238" y="6553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2225" y="6553200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rgbClr val="4C4742"/>
                </a:solidFill>
                <a:latin typeface="Lucida Sans" charset="0"/>
              </a:defRPr>
            </a:lvl1pPr>
          </a:lstStyle>
          <a:p>
            <a:pPr>
              <a:defRPr/>
            </a:pPr>
            <a:fld id="{27AC7212-7BFC-8046-8584-3DA44ED67F2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033" name="Picture 14" descr="lin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6521450"/>
            <a:ext cx="2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6" descr="shad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0"/>
            <a:ext cx="33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 descr="shad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33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Georgia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§"/>
        <a:defRPr sz="2800">
          <a:solidFill>
            <a:srgbClr val="4C474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rgbClr val="4C474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§"/>
        <a:defRPr sz="2000">
          <a:solidFill>
            <a:srgbClr val="4C4742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717032"/>
            <a:ext cx="7851006" cy="936104"/>
          </a:xfrm>
        </p:spPr>
        <p:txBody>
          <a:bodyPr/>
          <a:lstStyle/>
          <a:p>
            <a:pPr eaLnBrk="1" hangingPunct="1"/>
            <a:r>
              <a:rPr lang="de-CH" sz="1600" dirty="0" smtClean="0">
                <a:latin typeface="Georgia" charset="0"/>
                <a:ea typeface="ＭＳ Ｐゴシック" charset="0"/>
                <a:cs typeface="ＭＳ Ｐゴシック" charset="0"/>
              </a:rPr>
              <a:t>Informations- und Diskussionsveranstaltung Centrum für Familienwissenschaften/Erziehungsdepartement Kanton Basel-Stadt, 18. November 2013</a:t>
            </a:r>
            <a:endParaRPr lang="de-CH" sz="16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437112"/>
            <a:ext cx="8154987" cy="1584276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CH" sz="2800" b="1" dirty="0" smtClean="0">
                <a:ea typeface="ＭＳ Ｐゴシック" charset="0"/>
                <a:cs typeface="ＭＳ Ｐゴシック" charset="0"/>
              </a:rPr>
              <a:t>Kinderbetreuung zu welchem Preis?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latin typeface="Georgia" charset="0"/>
              </a:rPr>
              <a:t>Qualität im Zentrum</a:t>
            </a:r>
            <a:endParaRPr lang="de-CH" dirty="0">
              <a:latin typeface="Georgia" charset="0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042988" y="1484313"/>
            <a:ext cx="7053262" cy="4467225"/>
          </a:xfrm>
        </p:spPr>
        <p:txBody>
          <a:bodyPr/>
          <a:lstStyle/>
          <a:p>
            <a:pPr eaLnBrk="1" hangingPunct="1"/>
            <a:r>
              <a:rPr lang="en-US" sz="2200">
                <a:latin typeface="Lucida Sans" charset="0"/>
              </a:rPr>
              <a:t>“Die Vorschule ist eine </a:t>
            </a:r>
            <a:r>
              <a:rPr lang="en-US" sz="2200" b="1">
                <a:latin typeface="Lucida Sans" charset="0"/>
              </a:rPr>
              <a:t>pädagogische Gruppenaktivität</a:t>
            </a:r>
            <a:r>
              <a:rPr lang="en-US" sz="2200">
                <a:latin typeface="Lucida Sans" charset="0"/>
              </a:rPr>
              <a:t> für Kinder”</a:t>
            </a:r>
          </a:p>
          <a:p>
            <a:pPr eaLnBrk="1" hangingPunct="1"/>
            <a:r>
              <a:rPr lang="en-US" sz="2200">
                <a:latin typeface="Lucida Sans" charset="0"/>
              </a:rPr>
              <a:t>“Die Aufgabe der Vorschule ist es, eine Plattform für </a:t>
            </a:r>
            <a:r>
              <a:rPr lang="en-US" sz="2200" b="1">
                <a:latin typeface="Lucida Sans" charset="0"/>
              </a:rPr>
              <a:t>lebenslanges Lernen</a:t>
            </a:r>
            <a:r>
              <a:rPr lang="en-US" sz="2200">
                <a:latin typeface="Lucida Sans" charset="0"/>
              </a:rPr>
              <a:t> zu bieten. Sie sollte </a:t>
            </a:r>
            <a:r>
              <a:rPr lang="en-US" sz="2200" b="1">
                <a:latin typeface="Lucida Sans" charset="0"/>
              </a:rPr>
              <a:t>Familien</a:t>
            </a:r>
            <a:r>
              <a:rPr lang="en-US" sz="2200">
                <a:latin typeface="Lucida Sans" charset="0"/>
              </a:rPr>
              <a:t> in ihrer Verantwortung für das </a:t>
            </a:r>
            <a:r>
              <a:rPr lang="en-US" sz="2200" b="1">
                <a:latin typeface="Lucida Sans" charset="0"/>
              </a:rPr>
              <a:t>Aufziehen und die Entwicklung der Kinder unterstützen</a:t>
            </a:r>
            <a:r>
              <a:rPr lang="en-US" sz="2200">
                <a:latin typeface="Lucida Sans" charset="0"/>
              </a:rPr>
              <a:t>. Zudem soll sie so organisiert werden, dass Eltern die Möglichkeit haben zu arbeiten oder zu studieren.“</a:t>
            </a:r>
          </a:p>
          <a:p>
            <a:pPr eaLnBrk="1" hangingPunct="1"/>
            <a:r>
              <a:rPr lang="en-US" sz="2200">
                <a:latin typeface="Lucida Sans" charset="0"/>
              </a:rPr>
              <a:t>“Die Vorschule bietet Freude, Sicherheit und Lernerfahrungen </a:t>
            </a:r>
            <a:r>
              <a:rPr lang="en-US" sz="2200" b="1">
                <a:latin typeface="Lucida Sans" charset="0"/>
              </a:rPr>
              <a:t>für</a:t>
            </a:r>
            <a:r>
              <a:rPr lang="en-US" sz="2200">
                <a:latin typeface="Lucida Sans" charset="0"/>
              </a:rPr>
              <a:t> alle </a:t>
            </a:r>
            <a:r>
              <a:rPr lang="en-US" sz="2200" b="1">
                <a:latin typeface="Lucida Sans" charset="0"/>
              </a:rPr>
              <a:t>Kinder</a:t>
            </a:r>
            <a:r>
              <a:rPr lang="en-US" sz="2200">
                <a:latin typeface="Lucida Sans" charset="0"/>
              </a:rPr>
              <a:t>, die sie besuchen.”</a:t>
            </a:r>
            <a:endParaRPr lang="de-CH" sz="220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CA7EE9-6162-5F42-BB67-209CA7A62EBE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10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292725" y="6237288"/>
            <a:ext cx="352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1400">
                <a:latin typeface="Lucida Sans" charset="0"/>
              </a:rPr>
              <a:t>Quelle: www.skolverket.se</a:t>
            </a:r>
          </a:p>
        </p:txBody>
      </p:sp>
    </p:spTree>
    <p:extLst>
      <p:ext uri="{BB962C8B-B14F-4D97-AF65-F5344CB8AC3E}">
        <p14:creationId xmlns:p14="http://schemas.microsoft.com/office/powerpoint/2010/main" val="287363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pPr eaLnBrk="1" hangingPunct="1">
              <a:defRPr/>
            </a:pPr>
            <a:r>
              <a:rPr lang="de-CH" dirty="0" smtClean="0">
                <a:ea typeface="+mj-ea"/>
              </a:rPr>
              <a:t>Finanzierungsmodelle</a:t>
            </a:r>
          </a:p>
        </p:txBody>
      </p:sp>
      <p:sp>
        <p:nvSpPr>
          <p:cNvPr id="12291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>
                <a:latin typeface="Lucida Sans" charset="0"/>
              </a:rPr>
              <a:t>Ausblick 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7CA85A-9A77-5446-81DC-2600E8F518B1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11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latin typeface="Georgia" charset="0"/>
              </a:rPr>
              <a:t>Entlastung der Mittelschichten</a:t>
            </a:r>
            <a:endParaRPr lang="de-DE" dirty="0">
              <a:latin typeface="Georgia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628775"/>
            <a:ext cx="7777484" cy="4467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de-CH" dirty="0">
              <a:latin typeface="Lucida San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dirty="0" smtClean="0">
                <a:solidFill>
                  <a:srgbClr val="FF0000"/>
                </a:solidFill>
                <a:latin typeface="Lucida Sans" charset="0"/>
              </a:rPr>
              <a:t>Eltern zahlen nicht mehr doppelt!</a:t>
            </a:r>
            <a:endParaRPr lang="de-CH" dirty="0">
              <a:solidFill>
                <a:srgbClr val="FF0000"/>
              </a:solidFill>
              <a:latin typeface="Lucida Sans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CH" dirty="0">
                <a:solidFill>
                  <a:srgbClr val="FF0000"/>
                </a:solidFill>
                <a:latin typeface="Lucida Sans" charset="0"/>
              </a:rPr>
              <a:t>	</a:t>
            </a:r>
            <a:endParaRPr lang="de-CH" dirty="0" smtClean="0">
              <a:solidFill>
                <a:srgbClr val="FF0000"/>
              </a:solidFill>
              <a:latin typeface="Lucida Sans" charset="0"/>
            </a:endParaRPr>
          </a:p>
          <a:p>
            <a:pPr>
              <a:lnSpc>
                <a:spcPct val="90000"/>
              </a:lnSpc>
            </a:pPr>
            <a:r>
              <a:rPr lang="de-CH" dirty="0" smtClean="0">
                <a:latin typeface="Lucida Sans" charset="0"/>
              </a:rPr>
              <a:t>Die Eltern zahlen maximal einen Drittel der Vollkosten. Der Rest wird entweder über Betreuungsgutschriften oder über </a:t>
            </a:r>
            <a:br>
              <a:rPr lang="de-CH" dirty="0" smtClean="0">
                <a:latin typeface="Lucida Sans" charset="0"/>
              </a:rPr>
            </a:br>
            <a:r>
              <a:rPr lang="de-CH" dirty="0" smtClean="0">
                <a:latin typeface="Lucida Sans" charset="0"/>
              </a:rPr>
              <a:t>Subventionen von der öffentlichen </a:t>
            </a:r>
            <a:r>
              <a:rPr lang="de-CH" dirty="0">
                <a:latin typeface="Lucida Sans" charset="0"/>
              </a:rPr>
              <a:t>H</a:t>
            </a:r>
            <a:r>
              <a:rPr lang="de-CH" dirty="0" smtClean="0">
                <a:latin typeface="Lucida Sans" charset="0"/>
              </a:rPr>
              <a:t>and übernommen. </a:t>
            </a:r>
            <a:endParaRPr lang="de-DE" dirty="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D5A41B-C2A1-0A4F-8530-6DAB0C6683FB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12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1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231900" y="5426075"/>
            <a:ext cx="6697663" cy="360363"/>
            <a:chOff x="793" y="3521"/>
            <a:chExt cx="4219" cy="227"/>
          </a:xfrm>
        </p:grpSpPr>
        <p:sp>
          <p:nvSpPr>
            <p:cNvPr id="16428" name="Line 26"/>
            <p:cNvSpPr>
              <a:spLocks noChangeShapeType="1"/>
            </p:cNvSpPr>
            <p:nvPr/>
          </p:nvSpPr>
          <p:spPr bwMode="auto">
            <a:xfrm>
              <a:off x="793" y="3748"/>
              <a:ext cx="4219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Text Box 27"/>
            <p:cNvSpPr txBox="1">
              <a:spLocks noChangeArrowheads="1"/>
            </p:cNvSpPr>
            <p:nvPr/>
          </p:nvSpPr>
          <p:spPr bwMode="auto">
            <a:xfrm>
              <a:off x="2290" y="3521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sz="1400" b="1">
                  <a:solidFill>
                    <a:srgbClr val="00CCFF"/>
                  </a:solidFill>
                </a:rPr>
                <a:t>3. Volksschule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428750" y="3992563"/>
            <a:ext cx="6626225" cy="1150937"/>
            <a:chOff x="793" y="2750"/>
            <a:chExt cx="4174" cy="725"/>
          </a:xfrm>
        </p:grpSpPr>
        <p:grpSp>
          <p:nvGrpSpPr>
            <p:cNvPr id="16424" name="Group 49"/>
            <p:cNvGrpSpPr>
              <a:grpSpLocks/>
            </p:cNvGrpSpPr>
            <p:nvPr/>
          </p:nvGrpSpPr>
          <p:grpSpPr bwMode="auto">
            <a:xfrm>
              <a:off x="793" y="2976"/>
              <a:ext cx="4174" cy="499"/>
              <a:chOff x="793" y="2976"/>
              <a:chExt cx="4174" cy="499"/>
            </a:xfrm>
          </p:grpSpPr>
          <p:sp>
            <p:nvSpPr>
              <p:cNvPr id="16426" name="Freeform 33"/>
              <p:cNvSpPr>
                <a:spLocks/>
              </p:cNvSpPr>
              <p:nvPr/>
            </p:nvSpPr>
            <p:spPr bwMode="auto">
              <a:xfrm>
                <a:off x="793" y="2976"/>
                <a:ext cx="1271" cy="499"/>
              </a:xfrm>
              <a:custGeom>
                <a:avLst/>
                <a:gdLst>
                  <a:gd name="T0" fmla="*/ 0 w 1497"/>
                  <a:gd name="T1" fmla="*/ 392 h 635"/>
                  <a:gd name="T2" fmla="*/ 262 w 1497"/>
                  <a:gd name="T3" fmla="*/ 336 h 635"/>
                  <a:gd name="T4" fmla="*/ 589 w 1497"/>
                  <a:gd name="T5" fmla="*/ 252 h 635"/>
                  <a:gd name="T6" fmla="*/ 851 w 1497"/>
                  <a:gd name="T7" fmla="*/ 140 h 635"/>
                  <a:gd name="T8" fmla="*/ 1079 w 1497"/>
                  <a:gd name="T9" fmla="*/ 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7"/>
                  <a:gd name="T16" fmla="*/ 0 h 635"/>
                  <a:gd name="T17" fmla="*/ 1497 w 1497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7" h="635">
                    <a:moveTo>
                      <a:pt x="0" y="635"/>
                    </a:moveTo>
                    <a:cubicBezTo>
                      <a:pt x="113" y="609"/>
                      <a:pt x="227" y="583"/>
                      <a:pt x="363" y="545"/>
                    </a:cubicBezTo>
                    <a:cubicBezTo>
                      <a:pt x="499" y="507"/>
                      <a:pt x="681" y="462"/>
                      <a:pt x="817" y="409"/>
                    </a:cubicBezTo>
                    <a:cubicBezTo>
                      <a:pt x="953" y="356"/>
                      <a:pt x="1067" y="295"/>
                      <a:pt x="1180" y="227"/>
                    </a:cubicBezTo>
                    <a:cubicBezTo>
                      <a:pt x="1293" y="159"/>
                      <a:pt x="1444" y="38"/>
                      <a:pt x="1497" y="0"/>
                    </a:cubicBezTo>
                  </a:path>
                </a:pathLst>
              </a:cu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2903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425" name="Text Box 35"/>
            <p:cNvSpPr txBox="1">
              <a:spLocks noChangeArrowheads="1"/>
            </p:cNvSpPr>
            <p:nvPr/>
          </p:nvSpPr>
          <p:spPr bwMode="auto">
            <a:xfrm>
              <a:off x="2880" y="2750"/>
              <a:ext cx="14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sz="1400" b="1" dirty="0">
                  <a:solidFill>
                    <a:srgbClr val="CC0000"/>
                  </a:solidFill>
                </a:rPr>
                <a:t>4. </a:t>
              </a:r>
              <a:r>
                <a:rPr lang="de-CH" sz="1400" b="1" dirty="0" smtClean="0">
                  <a:solidFill>
                    <a:srgbClr val="CC0000"/>
                  </a:solidFill>
                </a:rPr>
                <a:t>Plafond</a:t>
              </a:r>
              <a:endParaRPr lang="de-CH" sz="14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85750" y="930275"/>
            <a:ext cx="8496300" cy="5427663"/>
            <a:chOff x="113" y="391"/>
            <a:chExt cx="5352" cy="3419"/>
          </a:xfrm>
        </p:grpSpPr>
        <p:grpSp>
          <p:nvGrpSpPr>
            <p:cNvPr id="16399" name="Group 54"/>
            <p:cNvGrpSpPr>
              <a:grpSpLocks/>
            </p:cNvGrpSpPr>
            <p:nvPr/>
          </p:nvGrpSpPr>
          <p:grpSpPr bwMode="auto">
            <a:xfrm>
              <a:off x="725" y="669"/>
              <a:ext cx="4310" cy="2858"/>
              <a:chOff x="703" y="663"/>
              <a:chExt cx="4310" cy="2858"/>
            </a:xfrm>
          </p:grpSpPr>
          <p:sp>
            <p:nvSpPr>
              <p:cNvPr id="16422" name="Line 4"/>
              <p:cNvSpPr>
                <a:spLocks noChangeShapeType="1"/>
              </p:cNvSpPr>
              <p:nvPr/>
            </p:nvSpPr>
            <p:spPr bwMode="auto">
              <a:xfrm>
                <a:off x="703" y="663"/>
                <a:ext cx="0" cy="28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3" name="Line 5"/>
              <p:cNvSpPr>
                <a:spLocks noChangeShapeType="1"/>
              </p:cNvSpPr>
              <p:nvPr/>
            </p:nvSpPr>
            <p:spPr bwMode="auto">
              <a:xfrm>
                <a:off x="703" y="3521"/>
                <a:ext cx="43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0" name="Group 60"/>
            <p:cNvGrpSpPr>
              <a:grpSpLocks/>
            </p:cNvGrpSpPr>
            <p:nvPr/>
          </p:nvGrpSpPr>
          <p:grpSpPr bwMode="auto">
            <a:xfrm>
              <a:off x="679" y="760"/>
              <a:ext cx="3391" cy="2811"/>
              <a:chOff x="657" y="754"/>
              <a:chExt cx="3391" cy="2811"/>
            </a:xfrm>
          </p:grpSpPr>
          <p:grpSp>
            <p:nvGrpSpPr>
              <p:cNvPr id="16413" name="Group 56"/>
              <p:cNvGrpSpPr>
                <a:grpSpLocks/>
              </p:cNvGrpSpPr>
              <p:nvPr/>
            </p:nvGrpSpPr>
            <p:grpSpPr bwMode="auto">
              <a:xfrm>
                <a:off x="1429" y="3475"/>
                <a:ext cx="2619" cy="90"/>
                <a:chOff x="1440" y="3475"/>
                <a:chExt cx="2619" cy="90"/>
              </a:xfrm>
            </p:grpSpPr>
            <p:sp>
              <p:nvSpPr>
                <p:cNvPr id="16418" name="Line 7"/>
                <p:cNvSpPr>
                  <a:spLocks noChangeShapeType="1"/>
                </p:cNvSpPr>
                <p:nvPr/>
              </p:nvSpPr>
              <p:spPr bwMode="auto">
                <a:xfrm>
                  <a:off x="1440" y="3475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9" name="Line 9"/>
                <p:cNvSpPr>
                  <a:spLocks noChangeShapeType="1"/>
                </p:cNvSpPr>
                <p:nvPr/>
              </p:nvSpPr>
              <p:spPr bwMode="auto">
                <a:xfrm>
                  <a:off x="2223" y="3475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20" name="Line 10"/>
                <p:cNvSpPr>
                  <a:spLocks noChangeShapeType="1"/>
                </p:cNvSpPr>
                <p:nvPr/>
              </p:nvSpPr>
              <p:spPr bwMode="auto">
                <a:xfrm>
                  <a:off x="3106" y="3475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21" name="Line 11"/>
                <p:cNvSpPr>
                  <a:spLocks noChangeShapeType="1"/>
                </p:cNvSpPr>
                <p:nvPr/>
              </p:nvSpPr>
              <p:spPr bwMode="auto">
                <a:xfrm>
                  <a:off x="4059" y="3475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414" name="Group 55"/>
              <p:cNvGrpSpPr>
                <a:grpSpLocks/>
              </p:cNvGrpSpPr>
              <p:nvPr/>
            </p:nvGrpSpPr>
            <p:grpSpPr bwMode="auto">
              <a:xfrm>
                <a:off x="657" y="754"/>
                <a:ext cx="91" cy="1950"/>
                <a:chOff x="657" y="754"/>
                <a:chExt cx="91" cy="1950"/>
              </a:xfrm>
            </p:grpSpPr>
            <p:sp>
              <p:nvSpPr>
                <p:cNvPr id="16415" name="Line 18"/>
                <p:cNvSpPr>
                  <a:spLocks noChangeShapeType="1"/>
                </p:cNvSpPr>
                <p:nvPr/>
              </p:nvSpPr>
              <p:spPr bwMode="auto">
                <a:xfrm>
                  <a:off x="657" y="754"/>
                  <a:ext cx="8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6" name="Line 20"/>
                <p:cNvSpPr>
                  <a:spLocks noChangeShapeType="1"/>
                </p:cNvSpPr>
                <p:nvPr/>
              </p:nvSpPr>
              <p:spPr bwMode="auto">
                <a:xfrm>
                  <a:off x="657" y="2704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7" name="Line 21"/>
                <p:cNvSpPr>
                  <a:spLocks noChangeShapeType="1"/>
                </p:cNvSpPr>
                <p:nvPr/>
              </p:nvSpPr>
              <p:spPr bwMode="auto">
                <a:xfrm>
                  <a:off x="657" y="1706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6401" name="Text Box 6"/>
            <p:cNvSpPr txBox="1">
              <a:spLocks noChangeArrowheads="1"/>
            </p:cNvSpPr>
            <p:nvPr/>
          </p:nvSpPr>
          <p:spPr bwMode="auto">
            <a:xfrm>
              <a:off x="4694" y="3618"/>
              <a:ext cx="7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sz="1400" b="1"/>
                <a:t>Einkommen</a:t>
              </a:r>
            </a:p>
          </p:txBody>
        </p:sp>
        <p:grpSp>
          <p:nvGrpSpPr>
            <p:cNvPr id="16402" name="Group 57"/>
            <p:cNvGrpSpPr>
              <a:grpSpLocks/>
            </p:cNvGrpSpPr>
            <p:nvPr/>
          </p:nvGrpSpPr>
          <p:grpSpPr bwMode="auto">
            <a:xfrm>
              <a:off x="1202" y="3612"/>
              <a:ext cx="3129" cy="192"/>
              <a:chOff x="1202" y="3612"/>
              <a:chExt cx="3129" cy="192"/>
            </a:xfrm>
          </p:grpSpPr>
          <p:sp>
            <p:nvSpPr>
              <p:cNvPr id="16409" name="Text Box 12"/>
              <p:cNvSpPr txBox="1">
                <a:spLocks noChangeArrowheads="1"/>
              </p:cNvSpPr>
              <p:nvPr/>
            </p:nvSpPr>
            <p:spPr bwMode="auto">
              <a:xfrm>
                <a:off x="1202" y="3612"/>
                <a:ext cx="5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30</a:t>
                </a:r>
                <a:r>
                  <a:rPr lang="ja-JP" altLang="de-CH" sz="1400"/>
                  <a:t>‘</a:t>
                </a:r>
                <a:r>
                  <a:rPr lang="de-CH" sz="1400"/>
                  <a:t>000</a:t>
                </a:r>
              </a:p>
            </p:txBody>
          </p:sp>
          <p:sp>
            <p:nvSpPr>
              <p:cNvPr id="16410" name="Text Box 13"/>
              <p:cNvSpPr txBox="1">
                <a:spLocks noChangeArrowheads="1"/>
              </p:cNvSpPr>
              <p:nvPr/>
            </p:nvSpPr>
            <p:spPr bwMode="auto">
              <a:xfrm>
                <a:off x="2018" y="3612"/>
                <a:ext cx="5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60</a:t>
                </a:r>
                <a:r>
                  <a:rPr lang="ja-JP" altLang="de-CH" sz="1400"/>
                  <a:t>‘</a:t>
                </a:r>
                <a:r>
                  <a:rPr lang="de-CH" sz="1400"/>
                  <a:t>000</a:t>
                </a:r>
              </a:p>
            </p:txBody>
          </p:sp>
          <p:sp>
            <p:nvSpPr>
              <p:cNvPr id="16411" name="Text Box 14"/>
              <p:cNvSpPr txBox="1">
                <a:spLocks noChangeArrowheads="1"/>
              </p:cNvSpPr>
              <p:nvPr/>
            </p:nvSpPr>
            <p:spPr bwMode="auto">
              <a:xfrm>
                <a:off x="2879" y="3612"/>
                <a:ext cx="5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90</a:t>
                </a:r>
                <a:r>
                  <a:rPr lang="ja-JP" altLang="de-CH" sz="1400"/>
                  <a:t>‘</a:t>
                </a:r>
                <a:r>
                  <a:rPr lang="de-CH" sz="1400"/>
                  <a:t>000</a:t>
                </a:r>
              </a:p>
            </p:txBody>
          </p:sp>
          <p:sp>
            <p:nvSpPr>
              <p:cNvPr id="16412" name="Text Box 15"/>
              <p:cNvSpPr txBox="1">
                <a:spLocks noChangeArrowheads="1"/>
              </p:cNvSpPr>
              <p:nvPr/>
            </p:nvSpPr>
            <p:spPr bwMode="auto">
              <a:xfrm>
                <a:off x="3741" y="3612"/>
                <a:ext cx="5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120</a:t>
                </a:r>
                <a:r>
                  <a:rPr lang="ja-JP" altLang="de-CH" sz="1400"/>
                  <a:t>‘</a:t>
                </a:r>
                <a:r>
                  <a:rPr lang="de-CH" sz="1400"/>
                  <a:t>000</a:t>
                </a:r>
              </a:p>
            </p:txBody>
          </p:sp>
        </p:grpSp>
        <p:sp>
          <p:nvSpPr>
            <p:cNvPr id="16403" name="Text Box 16"/>
            <p:cNvSpPr txBox="1">
              <a:spLocks noChangeArrowheads="1"/>
            </p:cNvSpPr>
            <p:nvPr/>
          </p:nvSpPr>
          <p:spPr bwMode="auto">
            <a:xfrm>
              <a:off x="113" y="391"/>
              <a:ext cx="5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sz="1400" b="1"/>
                <a:t>Kosten</a:t>
              </a:r>
            </a:p>
          </p:txBody>
        </p:sp>
        <p:grpSp>
          <p:nvGrpSpPr>
            <p:cNvPr id="16404" name="Group 58"/>
            <p:cNvGrpSpPr>
              <a:grpSpLocks/>
            </p:cNvGrpSpPr>
            <p:nvPr/>
          </p:nvGrpSpPr>
          <p:grpSpPr bwMode="auto">
            <a:xfrm>
              <a:off x="249" y="663"/>
              <a:ext cx="545" cy="3010"/>
              <a:chOff x="249" y="657"/>
              <a:chExt cx="545" cy="3010"/>
            </a:xfrm>
          </p:grpSpPr>
          <p:sp>
            <p:nvSpPr>
              <p:cNvPr id="16405" name="Text Box 17"/>
              <p:cNvSpPr txBox="1">
                <a:spLocks noChangeArrowheads="1"/>
              </p:cNvSpPr>
              <p:nvPr/>
            </p:nvSpPr>
            <p:spPr bwMode="auto">
              <a:xfrm>
                <a:off x="249" y="657"/>
                <a:ext cx="40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100%</a:t>
                </a:r>
              </a:p>
            </p:txBody>
          </p:sp>
          <p:sp>
            <p:nvSpPr>
              <p:cNvPr id="16406" name="Text Box 22"/>
              <p:cNvSpPr txBox="1">
                <a:spLocks noChangeArrowheads="1"/>
              </p:cNvSpPr>
              <p:nvPr/>
            </p:nvSpPr>
            <p:spPr bwMode="auto">
              <a:xfrm>
                <a:off x="295" y="1620"/>
                <a:ext cx="3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66%</a:t>
                </a:r>
              </a:p>
            </p:txBody>
          </p:sp>
          <p:sp>
            <p:nvSpPr>
              <p:cNvPr id="16407" name="Text Box 23"/>
              <p:cNvSpPr txBox="1">
                <a:spLocks noChangeArrowheads="1"/>
              </p:cNvSpPr>
              <p:nvPr/>
            </p:nvSpPr>
            <p:spPr bwMode="auto">
              <a:xfrm>
                <a:off x="295" y="2628"/>
                <a:ext cx="36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33%</a:t>
                </a:r>
              </a:p>
            </p:txBody>
          </p:sp>
          <p:sp>
            <p:nvSpPr>
              <p:cNvPr id="16408" name="Text Box 24"/>
              <p:cNvSpPr txBox="1">
                <a:spLocks noChangeArrowheads="1"/>
              </p:cNvSpPr>
              <p:nvPr/>
            </p:nvSpPr>
            <p:spPr bwMode="auto">
              <a:xfrm>
                <a:off x="385" y="3475"/>
                <a:ext cx="40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/>
                  <a:t>0%</a:t>
                </a:r>
              </a:p>
            </p:txBody>
          </p: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365250" y="1266825"/>
            <a:ext cx="6697663" cy="304800"/>
            <a:chOff x="839" y="890"/>
            <a:chExt cx="4219" cy="192"/>
          </a:xfrm>
        </p:grpSpPr>
        <p:sp>
          <p:nvSpPr>
            <p:cNvPr id="16397" name="Line 28"/>
            <p:cNvSpPr>
              <a:spLocks noChangeShapeType="1"/>
            </p:cNvSpPr>
            <p:nvPr/>
          </p:nvSpPr>
          <p:spPr bwMode="auto">
            <a:xfrm>
              <a:off x="839" y="1082"/>
              <a:ext cx="42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8" name="Text Box 29"/>
            <p:cNvSpPr txBox="1">
              <a:spLocks noChangeArrowheads="1"/>
            </p:cNvSpPr>
            <p:nvPr/>
          </p:nvSpPr>
          <p:spPr bwMode="auto">
            <a:xfrm>
              <a:off x="2472" y="890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CH" sz="1400" b="1">
                  <a:solidFill>
                    <a:srgbClr val="9900FF"/>
                  </a:solidFill>
                </a:rPr>
                <a:t>1. Vollkosten</a:t>
              </a: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293813" y="1614488"/>
            <a:ext cx="7273925" cy="3671887"/>
            <a:chOff x="793" y="1117"/>
            <a:chExt cx="4582" cy="2313"/>
          </a:xfrm>
        </p:grpSpPr>
        <p:sp>
          <p:nvSpPr>
            <p:cNvPr id="16392" name="Freeform 39"/>
            <p:cNvSpPr>
              <a:spLocks/>
            </p:cNvSpPr>
            <p:nvPr/>
          </p:nvSpPr>
          <p:spPr bwMode="auto">
            <a:xfrm>
              <a:off x="793" y="2931"/>
              <a:ext cx="1271" cy="499"/>
            </a:xfrm>
            <a:custGeom>
              <a:avLst/>
              <a:gdLst>
                <a:gd name="T0" fmla="*/ 0 w 1497"/>
                <a:gd name="T1" fmla="*/ 392 h 635"/>
                <a:gd name="T2" fmla="*/ 262 w 1497"/>
                <a:gd name="T3" fmla="*/ 336 h 635"/>
                <a:gd name="T4" fmla="*/ 589 w 1497"/>
                <a:gd name="T5" fmla="*/ 252 h 635"/>
                <a:gd name="T6" fmla="*/ 851 w 1497"/>
                <a:gd name="T7" fmla="*/ 140 h 635"/>
                <a:gd name="T8" fmla="*/ 1079 w 1497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7"/>
                <a:gd name="T16" fmla="*/ 0 h 635"/>
                <a:gd name="T17" fmla="*/ 1497 w 1497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7" h="635">
                  <a:moveTo>
                    <a:pt x="0" y="635"/>
                  </a:moveTo>
                  <a:cubicBezTo>
                    <a:pt x="113" y="609"/>
                    <a:pt x="227" y="583"/>
                    <a:pt x="363" y="545"/>
                  </a:cubicBezTo>
                  <a:cubicBezTo>
                    <a:pt x="499" y="507"/>
                    <a:pt x="681" y="462"/>
                    <a:pt x="817" y="409"/>
                  </a:cubicBezTo>
                  <a:cubicBezTo>
                    <a:pt x="953" y="356"/>
                    <a:pt x="1067" y="295"/>
                    <a:pt x="1180" y="227"/>
                  </a:cubicBezTo>
                  <a:cubicBezTo>
                    <a:pt x="1293" y="159"/>
                    <a:pt x="1444" y="38"/>
                    <a:pt x="1497" y="0"/>
                  </a:cubicBez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93" name="Group 47"/>
            <p:cNvGrpSpPr>
              <a:grpSpLocks/>
            </p:cNvGrpSpPr>
            <p:nvPr/>
          </p:nvGrpSpPr>
          <p:grpSpPr bwMode="auto">
            <a:xfrm>
              <a:off x="2064" y="1117"/>
              <a:ext cx="3311" cy="1814"/>
              <a:chOff x="2064" y="1117"/>
              <a:chExt cx="3311" cy="1814"/>
            </a:xfrm>
          </p:grpSpPr>
          <p:sp>
            <p:nvSpPr>
              <p:cNvPr id="16394" name="Line 42"/>
              <p:cNvSpPr>
                <a:spLocks noChangeShapeType="1"/>
              </p:cNvSpPr>
              <p:nvPr/>
            </p:nvSpPr>
            <p:spPr bwMode="auto">
              <a:xfrm>
                <a:off x="4377" y="1117"/>
                <a:ext cx="68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95" name="Freeform 41"/>
              <p:cNvSpPr>
                <a:spLocks/>
              </p:cNvSpPr>
              <p:nvPr/>
            </p:nvSpPr>
            <p:spPr bwMode="auto">
              <a:xfrm>
                <a:off x="2064" y="1117"/>
                <a:ext cx="2313" cy="1814"/>
              </a:xfrm>
              <a:custGeom>
                <a:avLst/>
                <a:gdLst>
                  <a:gd name="T0" fmla="*/ 0 w 2313"/>
                  <a:gd name="T1" fmla="*/ 1814 h 1814"/>
                  <a:gd name="T2" fmla="*/ 1678 w 2313"/>
                  <a:gd name="T3" fmla="*/ 317 h 1814"/>
                  <a:gd name="T4" fmla="*/ 2313 w 2313"/>
                  <a:gd name="T5" fmla="*/ 0 h 1814"/>
                  <a:gd name="T6" fmla="*/ 0 60000 65536"/>
                  <a:gd name="T7" fmla="*/ 0 60000 65536"/>
                  <a:gd name="T8" fmla="*/ 0 60000 65536"/>
                  <a:gd name="T9" fmla="*/ 0 w 2313"/>
                  <a:gd name="T10" fmla="*/ 0 h 1814"/>
                  <a:gd name="T11" fmla="*/ 2313 w 2313"/>
                  <a:gd name="T12" fmla="*/ 1814 h 18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3" h="1814">
                    <a:moveTo>
                      <a:pt x="0" y="1814"/>
                    </a:moveTo>
                    <a:cubicBezTo>
                      <a:pt x="646" y="1216"/>
                      <a:pt x="1293" y="619"/>
                      <a:pt x="1678" y="317"/>
                    </a:cubicBezTo>
                    <a:cubicBezTo>
                      <a:pt x="2063" y="15"/>
                      <a:pt x="2188" y="7"/>
                      <a:pt x="2313" y="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96" name="Text Box 43"/>
              <p:cNvSpPr txBox="1">
                <a:spLocks noChangeArrowheads="1"/>
              </p:cNvSpPr>
              <p:nvPr/>
            </p:nvSpPr>
            <p:spPr bwMode="auto">
              <a:xfrm>
                <a:off x="3470" y="1706"/>
                <a:ext cx="1905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CH" sz="1400" b="1">
                    <a:solidFill>
                      <a:schemeClr val="folHlink"/>
                    </a:solidFill>
                  </a:rPr>
                  <a:t>2. Einkommensabhängiges Subventionierungsmodell</a:t>
                </a:r>
              </a:p>
            </p:txBody>
          </p:sp>
        </p:grpSp>
      </p:grpSp>
      <p:sp>
        <p:nvSpPr>
          <p:cNvPr id="16391" name="Titel 44"/>
          <p:cNvSpPr>
            <a:spLocks noGrp="1"/>
          </p:cNvSpPr>
          <p:nvPr>
            <p:ph type="title"/>
          </p:nvPr>
        </p:nvSpPr>
        <p:spPr>
          <a:xfrm>
            <a:off x="684213" y="0"/>
            <a:ext cx="7413625" cy="1143000"/>
          </a:xfrm>
        </p:spPr>
        <p:txBody>
          <a:bodyPr/>
          <a:lstStyle/>
          <a:p>
            <a:pPr eaLnBrk="1" hangingPunct="1"/>
            <a:r>
              <a:rPr lang="de-CH">
                <a:latin typeface="Georgia" charset="0"/>
              </a:rPr>
              <a:t>Finanzierungsmodelle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9B952-E57D-5D44-8212-712C9914A477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17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cap="none" dirty="0" smtClean="0">
                <a:latin typeface="Georgia" charset="0"/>
              </a:rPr>
              <a:t>QUALITÄT</a:t>
            </a:r>
            <a:endParaRPr lang="de-CH" cap="none" dirty="0">
              <a:latin typeface="Georgia" charset="0"/>
            </a:endParaRPr>
          </a:p>
        </p:txBody>
      </p:sp>
      <p:sp>
        <p:nvSpPr>
          <p:cNvPr id="19459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latin typeface="Lucida Sans" charset="0"/>
              </a:rPr>
              <a:t>Ausblick II</a:t>
            </a:r>
            <a:endParaRPr lang="de-CH" dirty="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7B1E07-41CE-F342-B763-2BCCD11FD7E9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14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Orientierungsrahmen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716BF-C55B-9041-9FE9-A0011D4DDEDC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6408712" cy="48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Q-Label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716BF-C55B-9041-9FE9-A0011D4DDEDC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52565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Stimme Q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716BF-C55B-9041-9FE9-A0011D4DDEDC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pic>
        <p:nvPicPr>
          <p:cNvPr id="8" name="Bild 7" descr="Stimme_Q_Logo_vekt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916832"/>
            <a:ext cx="754955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1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cap="none" dirty="0" smtClean="0">
                <a:latin typeface="Georgia" charset="0"/>
              </a:rPr>
              <a:t>ZUGANG</a:t>
            </a:r>
            <a:endParaRPr lang="de-CH" cap="none" dirty="0">
              <a:latin typeface="Georgia" charset="0"/>
            </a:endParaRPr>
          </a:p>
        </p:txBody>
      </p:sp>
      <p:sp>
        <p:nvSpPr>
          <p:cNvPr id="19459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latin typeface="Lucida Sans" charset="0"/>
              </a:rPr>
              <a:t>Ausblick III</a:t>
            </a:r>
            <a:endParaRPr lang="de-CH" dirty="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7B1E07-41CE-F342-B763-2BCCD11FD7E9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18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2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 und für alle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9B952-E57D-5D44-8212-712C9914A477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pic>
        <p:nvPicPr>
          <p:cNvPr id="6" name="Inhaltsplatzhalter 3" descr="j03169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018"/>
          <a:stretch>
            <a:fillRect/>
          </a:stretch>
        </p:blipFill>
        <p:spPr bwMode="auto">
          <a:xfrm>
            <a:off x="683568" y="1628775"/>
            <a:ext cx="741268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67441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717550" y="1557338"/>
            <a:ext cx="7053263" cy="446722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de-CH" sz="4000" dirty="0" smtClean="0">
                <a:solidFill>
                  <a:srgbClr val="A09388"/>
                </a:solidFill>
                <a:latin typeface="Georgia" charset="0"/>
              </a:rPr>
              <a:t>«Wie kommen wir in der Schweiz zu einem bedarfsgerechten, qualitätsorientierten und zukunftsfähigen Betreuungsangebot»</a:t>
            </a:r>
            <a:endParaRPr lang="de-CH" sz="4000" dirty="0">
              <a:solidFill>
                <a:srgbClr val="AA9F95"/>
              </a:solidFill>
              <a:latin typeface="Georgia" charset="0"/>
            </a:endParaRP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AB3F-7C42-6441-9562-AE09E8E1C2F2}" type="slidenum">
              <a:rPr lang="de-CH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681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 und für alle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ktiv auf Eltern zugehen</a:t>
            </a:r>
          </a:p>
          <a:p>
            <a:r>
              <a:rPr lang="de-DE" dirty="0"/>
              <a:t>e</a:t>
            </a:r>
            <a:r>
              <a:rPr lang="de-DE" dirty="0" smtClean="0"/>
              <a:t>nge </a:t>
            </a:r>
            <a:r>
              <a:rPr lang="de-DE" dirty="0"/>
              <a:t>Z</a:t>
            </a:r>
            <a:r>
              <a:rPr lang="de-DE" dirty="0" smtClean="0"/>
              <a:t>usammenarbeit zwischen Eltern und Kita/</a:t>
            </a:r>
            <a:r>
              <a:rPr lang="de-DE" dirty="0" err="1" smtClean="0"/>
              <a:t>Tagi</a:t>
            </a:r>
            <a:r>
              <a:rPr lang="de-DE" dirty="0" smtClean="0"/>
              <a:t>/...</a:t>
            </a:r>
          </a:p>
          <a:p>
            <a:r>
              <a:rPr lang="de-DE" dirty="0" smtClean="0"/>
              <a:t>Mitarbeitende aus verschiedenen Kulturkreisen</a:t>
            </a:r>
          </a:p>
          <a:p>
            <a:r>
              <a:rPr lang="de-DE" dirty="0" smtClean="0"/>
              <a:t>Diversität und </a:t>
            </a:r>
            <a:r>
              <a:rPr lang="de-DE" dirty="0"/>
              <a:t>O</a:t>
            </a:r>
            <a:r>
              <a:rPr lang="de-DE" dirty="0" smtClean="0"/>
              <a:t>ffenheit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9B952-E57D-5D44-8212-712C9914A477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86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cap="none" dirty="0" smtClean="0">
                <a:latin typeface="Georgia" charset="0"/>
              </a:rPr>
              <a:t>FAZIT</a:t>
            </a:r>
            <a:endParaRPr lang="de-CH" cap="none" dirty="0">
              <a:latin typeface="Georgia" charset="0"/>
            </a:endParaRPr>
          </a:p>
        </p:txBody>
      </p:sp>
      <p:sp>
        <p:nvSpPr>
          <p:cNvPr id="19459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CH" dirty="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7B1E07-41CE-F342-B763-2BCCD11FD7E9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21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Bedarfsgerecht, qualitäts-</a:t>
            </a:r>
            <a:br>
              <a:rPr lang="de-DE" dirty="0" smtClean="0"/>
            </a:br>
            <a:r>
              <a:rPr lang="de-DE" dirty="0" smtClean="0"/>
              <a:t>orientiert, zukunftsfähig?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© 2013 Jacqueline Fehr - www.jfehr.ch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BB5B-C5D8-FC40-972E-E3D2A4870175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2411760" y="1916832"/>
            <a:ext cx="4896544" cy="864096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004048" y="1916832"/>
            <a:ext cx="2232248" cy="3312368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2564160" y="2933328"/>
            <a:ext cx="2439888" cy="2439888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87624" y="1628800"/>
            <a:ext cx="2304256" cy="230425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Zugang</a:t>
            </a:r>
            <a:endParaRPr lang="de-DE" dirty="0"/>
          </a:p>
        </p:txBody>
      </p:sp>
      <p:sp>
        <p:nvSpPr>
          <p:cNvPr id="10" name="Oval 9"/>
          <p:cNvSpPr/>
          <p:nvPr/>
        </p:nvSpPr>
        <p:spPr>
          <a:xfrm>
            <a:off x="6156176" y="620688"/>
            <a:ext cx="2304256" cy="230425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Finanzen</a:t>
            </a:r>
            <a:endParaRPr lang="de-DE" dirty="0"/>
          </a:p>
        </p:txBody>
      </p:sp>
      <p:sp>
        <p:nvSpPr>
          <p:cNvPr id="14" name="Oval 13"/>
          <p:cNvSpPr/>
          <p:nvPr/>
        </p:nvSpPr>
        <p:spPr>
          <a:xfrm>
            <a:off x="3779912" y="4077072"/>
            <a:ext cx="2304256" cy="230425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Qualität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7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143000"/>
          </a:xfrm>
        </p:spPr>
        <p:txBody>
          <a:bodyPr/>
          <a:lstStyle/>
          <a:p>
            <a:pPr eaLnBrk="1" hangingPunct="1"/>
            <a:r>
              <a:rPr lang="de-CH">
                <a:latin typeface="Georgia" charset="0"/>
              </a:rPr>
              <a:t>Vielen Dank für Ihr Engagement!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F8535D-1B93-7E47-B873-0616633C58B3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23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42984"/>
            <a:ext cx="7308850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78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ea typeface="+mj-ea"/>
              </a:rPr>
              <a:t>Situation heute</a:t>
            </a:r>
          </a:p>
        </p:txBody>
      </p:sp>
      <p:sp>
        <p:nvSpPr>
          <p:cNvPr id="4099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>
                <a:latin typeface="Lucida Sans" charset="0"/>
              </a:rPr>
              <a:t>Überblick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 dirty="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E4F3F3-FB45-AE45-90F2-2C9FDDB06E35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3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7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>
                <a:latin typeface="Georgia" charset="0"/>
              </a:rPr>
              <a:t>Zuständigkeiten und Rechtsgrundlagen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0125" y="1571625"/>
            <a:ext cx="7053263" cy="44672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CH" b="1">
                <a:solidFill>
                  <a:srgbClr val="7F7F7F"/>
                </a:solidFill>
                <a:latin typeface="Lucida Sans" charset="0"/>
              </a:rPr>
              <a:t>Zuständigkeiten</a:t>
            </a:r>
          </a:p>
          <a:p>
            <a:pPr eaLnBrk="1" hangingPunct="1"/>
            <a:r>
              <a:rPr lang="de-CH">
                <a:solidFill>
                  <a:srgbClr val="7F7F7F"/>
                </a:solidFill>
                <a:latin typeface="Lucida Sans" charset="0"/>
              </a:rPr>
              <a:t>Familienpolitik ist Sache der Kantone. </a:t>
            </a:r>
          </a:p>
          <a:p>
            <a:pPr eaLnBrk="1" hangingPunct="1"/>
            <a:r>
              <a:rPr lang="de-CH">
                <a:solidFill>
                  <a:srgbClr val="7F7F7F"/>
                </a:solidFill>
                <a:latin typeface="Lucida Sans" charset="0"/>
              </a:rPr>
              <a:t>Familienergänzende Betreuung ist Sache der Gemeinden</a:t>
            </a:r>
          </a:p>
          <a:p>
            <a:pPr eaLnBrk="1" hangingPunct="1">
              <a:buFont typeface="Wingdings" charset="0"/>
              <a:buNone/>
            </a:pPr>
            <a:r>
              <a:rPr lang="de-CH" b="1">
                <a:solidFill>
                  <a:srgbClr val="7F7F7F"/>
                </a:solidFill>
                <a:latin typeface="Lucida Sans" charset="0"/>
              </a:rPr>
              <a:t>Rechtsgrundlagen</a:t>
            </a:r>
          </a:p>
          <a:p>
            <a:pPr eaLnBrk="1" hangingPunct="1"/>
            <a:r>
              <a:rPr lang="de-CH">
                <a:solidFill>
                  <a:srgbClr val="7F7F7F"/>
                </a:solidFill>
                <a:latin typeface="Lucida Sans" charset="0"/>
              </a:rPr>
              <a:t>Eidg. Pflegekinderverordnung</a:t>
            </a:r>
          </a:p>
          <a:p>
            <a:pPr eaLnBrk="1" hangingPunct="1"/>
            <a:r>
              <a:rPr lang="de-CH">
                <a:solidFill>
                  <a:srgbClr val="7F7F7F"/>
                </a:solidFill>
                <a:latin typeface="Lucida Sans" charset="0"/>
              </a:rPr>
              <a:t>Kantonale Richtlinien</a:t>
            </a:r>
          </a:p>
          <a:p>
            <a:pPr eaLnBrk="1" hangingPunct="1"/>
            <a:r>
              <a:rPr lang="de-CH">
                <a:solidFill>
                  <a:srgbClr val="7F7F7F"/>
                </a:solidFill>
                <a:latin typeface="Lucida Sans" charset="0"/>
              </a:rPr>
              <a:t>Richtlinien Kita-S</a:t>
            </a:r>
            <a:endParaRPr lang="de-CH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865681-E3F0-1642-B408-8317D1634C56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4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7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>
                <a:latin typeface="Georgia" charset="0"/>
              </a:rPr>
              <a:t>Vorschule -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2988" y="1214438"/>
            <a:ext cx="7053262" cy="48815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CH" b="1">
                <a:solidFill>
                  <a:srgbClr val="7F7F7F"/>
                </a:solidFill>
                <a:latin typeface="Lucida Sans" charset="0"/>
              </a:rPr>
              <a:t>Vorschule</a:t>
            </a:r>
          </a:p>
          <a:p>
            <a:pPr eaLnBrk="1" hangingPunct="1"/>
            <a:r>
              <a:rPr lang="de-CH" sz="2400">
                <a:solidFill>
                  <a:srgbClr val="7F7F7F"/>
                </a:solidFill>
                <a:latin typeface="Lucida Sans" charset="0"/>
              </a:rPr>
              <a:t>Konferenz der Sozialdirektorinnen und –direktoren</a:t>
            </a:r>
          </a:p>
          <a:p>
            <a:pPr eaLnBrk="1" hangingPunct="1"/>
            <a:r>
              <a:rPr lang="de-CH" sz="2400">
                <a:solidFill>
                  <a:srgbClr val="7F7F7F"/>
                </a:solidFill>
                <a:latin typeface="Lucida Sans" charset="0"/>
              </a:rPr>
              <a:t>keine Vorgaben zu pädagogischen Qualität</a:t>
            </a:r>
          </a:p>
          <a:p>
            <a:pPr eaLnBrk="1" hangingPunct="1">
              <a:buFont typeface="Wingdings" charset="0"/>
              <a:buNone/>
            </a:pPr>
            <a:r>
              <a:rPr lang="de-CH" b="1">
                <a:solidFill>
                  <a:srgbClr val="7F7F7F"/>
                </a:solidFill>
                <a:latin typeface="Lucida Sans" charset="0"/>
              </a:rPr>
              <a:t>Schule, inkl. Kindergarten (nach HarmoS)</a:t>
            </a:r>
          </a:p>
          <a:p>
            <a:pPr eaLnBrk="1" hangingPunct="1"/>
            <a:r>
              <a:rPr lang="de-CH" sz="2400">
                <a:solidFill>
                  <a:srgbClr val="7F7F7F"/>
                </a:solidFill>
                <a:latin typeface="Lucida Sans" charset="0"/>
              </a:rPr>
              <a:t>Konferenz der Erziehungsdirektorinnen und –direktoren</a:t>
            </a:r>
          </a:p>
          <a:p>
            <a:pPr eaLnBrk="1" hangingPunct="1"/>
            <a:r>
              <a:rPr lang="de-CH" sz="2400">
                <a:solidFill>
                  <a:srgbClr val="7F7F7F"/>
                </a:solidFill>
                <a:latin typeface="Lucida Sans" charset="0"/>
              </a:rPr>
              <a:t>Volksschulgesetze</a:t>
            </a:r>
          </a:p>
          <a:p>
            <a:pPr eaLnBrk="1" hangingPunct="1"/>
            <a:r>
              <a:rPr lang="de-CH" sz="2400">
                <a:solidFill>
                  <a:srgbClr val="7F7F7F"/>
                </a:solidFill>
                <a:latin typeface="Lucida Sans" charset="0"/>
              </a:rPr>
              <a:t>Lehrpläne</a:t>
            </a:r>
            <a:endParaRPr lang="de-CH" sz="240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9FAC7A-6428-C249-80F7-131C72CB6537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5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0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ea typeface="+mj-ea"/>
              </a:rPr>
              <a:t>Ein Blick nach Schweden</a:t>
            </a:r>
          </a:p>
        </p:txBody>
      </p:sp>
      <p:sp>
        <p:nvSpPr>
          <p:cNvPr id="7171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>
                <a:latin typeface="Lucida Sans" charset="0"/>
              </a:rPr>
              <a:t>Seitenblick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EEF965-388F-1D45-BACF-3C8166D5805A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6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9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1000125" y="3857625"/>
            <a:ext cx="3449638" cy="25241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CH">
                <a:latin typeface="Lucida Sans" charset="0"/>
              </a:rPr>
              <a:t>	</a:t>
            </a:r>
            <a:r>
              <a:rPr lang="de-CH" i="1">
                <a:solidFill>
                  <a:srgbClr val="7F7F7F"/>
                </a:solidFill>
                <a:latin typeface="Lucida Sans" charset="0"/>
              </a:rPr>
              <a:t>Ich mach' mir die Welt</a:t>
            </a:r>
            <a:br>
              <a:rPr lang="de-CH" i="1">
                <a:solidFill>
                  <a:srgbClr val="7F7F7F"/>
                </a:solidFill>
                <a:latin typeface="Lucida Sans" charset="0"/>
              </a:rPr>
            </a:br>
            <a:r>
              <a:rPr lang="de-CH" i="1">
                <a:solidFill>
                  <a:srgbClr val="7F7F7F"/>
                </a:solidFill>
                <a:latin typeface="Lucida Sans" charset="0"/>
              </a:rPr>
              <a:t>Widdewidde wie sie mir gefällt „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786313" y="357188"/>
            <a:ext cx="3451225" cy="20002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CH" i="1">
                <a:solidFill>
                  <a:srgbClr val="7F7F7F"/>
                </a:solidFill>
                <a:latin typeface="Lucida Sans" charset="0"/>
              </a:rPr>
              <a:t>„2 x 3 macht 4</a:t>
            </a:r>
            <a:br>
              <a:rPr lang="de-CH" i="1">
                <a:solidFill>
                  <a:srgbClr val="7F7F7F"/>
                </a:solidFill>
                <a:latin typeface="Lucida Sans" charset="0"/>
              </a:rPr>
            </a:br>
            <a:r>
              <a:rPr lang="de-CH" i="1">
                <a:solidFill>
                  <a:srgbClr val="7F7F7F"/>
                </a:solidFill>
                <a:latin typeface="Lucida Sans" charset="0"/>
              </a:rPr>
              <a:t>Widdewiddewitt und Drei macht Neune !!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A89213-E8A0-664E-BEE5-8917A65A3ED8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7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  <p:pic>
        <p:nvPicPr>
          <p:cNvPr id="270338" name="Picture 2" descr="http://blog.loglobien.de/uploads/pippi4.jpg"/>
          <p:cNvPicPr>
            <a:picLocks noChangeAspect="1" noChangeArrowheads="1"/>
          </p:cNvPicPr>
          <p:nvPr/>
        </p:nvPicPr>
        <p:blipFill>
          <a:blip r:embed="rId2">
            <a:lum bright="7000"/>
          </a:blip>
          <a:srcRect/>
          <a:stretch>
            <a:fillRect/>
          </a:stretch>
        </p:blipFill>
        <p:spPr bwMode="auto">
          <a:xfrm>
            <a:off x="571472" y="285728"/>
            <a:ext cx="3848100" cy="288607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70340" name="Picture 4" descr="http://www.welt.de/multimedia/archive/00207/Pippi_Langstrumpf_D_207410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4467225" cy="298132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026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>
                <a:latin typeface="Georgia" charset="0"/>
              </a:rPr>
              <a:t>Ein Blick über die Grenzen: Schweden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053262" cy="41767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charset="0"/>
              <a:buNone/>
            </a:pPr>
            <a:r>
              <a:rPr lang="de-CH" sz="2200" b="1" dirty="0">
                <a:latin typeface="Lucida Sans" charset="0"/>
              </a:rPr>
              <a:t>Entwicklungsschritte</a:t>
            </a:r>
          </a:p>
          <a:p>
            <a:pPr eaLnBrk="1" hangingPunct="1">
              <a:lnSpc>
                <a:spcPct val="95000"/>
              </a:lnSpc>
            </a:pPr>
            <a:r>
              <a:rPr lang="de-CH" sz="2200" dirty="0">
                <a:latin typeface="Lucida Sans" charset="0"/>
              </a:rPr>
              <a:t>70er Jahre: </a:t>
            </a:r>
            <a:r>
              <a:rPr lang="de-CH" sz="2200" i="1" dirty="0">
                <a:latin typeface="Lucida Sans" charset="0"/>
              </a:rPr>
              <a:t>zahlenmässiger Ausbau</a:t>
            </a:r>
            <a:r>
              <a:rPr lang="de-CH" sz="2200" dirty="0">
                <a:latin typeface="Lucida Sans" charset="0"/>
              </a:rPr>
              <a:t> auf der Strasse erkämpft. </a:t>
            </a:r>
          </a:p>
          <a:p>
            <a:pPr eaLnBrk="1" hangingPunct="1">
              <a:lnSpc>
                <a:spcPct val="95000"/>
              </a:lnSpc>
            </a:pPr>
            <a:r>
              <a:rPr lang="de-CH" sz="2200" dirty="0">
                <a:latin typeface="Lucida Sans" charset="0"/>
              </a:rPr>
              <a:t>Ende der 90er Jahre: ins </a:t>
            </a:r>
            <a:r>
              <a:rPr lang="de-CH" sz="2200" i="1" dirty="0">
                <a:latin typeface="Lucida Sans" charset="0"/>
              </a:rPr>
              <a:t>Bildungssystem</a:t>
            </a:r>
            <a:r>
              <a:rPr lang="de-CH" sz="2200" dirty="0">
                <a:latin typeface="Lucida Sans" charset="0"/>
              </a:rPr>
              <a:t> integriert (Bildungspläne auch in Kindertagesstätten). </a:t>
            </a:r>
          </a:p>
          <a:p>
            <a:pPr eaLnBrk="1" hangingPunct="1">
              <a:lnSpc>
                <a:spcPct val="95000"/>
              </a:lnSpc>
            </a:pPr>
            <a:r>
              <a:rPr lang="de-CH" sz="2200" dirty="0">
                <a:latin typeface="Lucida Sans" charset="0"/>
              </a:rPr>
              <a:t>Vor wenigen Jahren: </a:t>
            </a:r>
            <a:r>
              <a:rPr lang="de-CH" sz="2200" i="1" dirty="0" err="1">
                <a:latin typeface="Lucida Sans" charset="0"/>
              </a:rPr>
              <a:t>Maxtax</a:t>
            </a:r>
            <a:r>
              <a:rPr lang="de-CH" sz="2200" dirty="0">
                <a:latin typeface="Lucida Sans" charset="0"/>
              </a:rPr>
              <a:t> eingeführt, auch mittlere und hohe Einkommen zahlen nur einen verhältnismässig geringen finanziellen Beitrag an die Kinderbetreuung (diese Eltern finanzieren die Kinderbetreuung bereits mehrfach durch höhere Steuerabgaben)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33979C-E557-FC42-B506-93F1D2EEF808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8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F:\Bildungsreise Stockholm 2007 06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7130"/>
          <a:stretch>
            <a:fillRect/>
          </a:stretch>
        </p:blipFill>
        <p:spPr bwMode="auto">
          <a:xfrm>
            <a:off x="5429256" y="1508191"/>
            <a:ext cx="3714743" cy="442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>
                <a:latin typeface="Georgia" charset="0"/>
              </a:rPr>
              <a:t>Alle Kinder in Schweden werden familienergänzend betreut</a:t>
            </a:r>
          </a:p>
        </p:txBody>
      </p:sp>
      <p:sp>
        <p:nvSpPr>
          <p:cNvPr id="10244" name="Inhaltsplatzhalter 2"/>
          <p:cNvSpPr>
            <a:spLocks noGrp="1"/>
          </p:cNvSpPr>
          <p:nvPr>
            <p:ph idx="1"/>
          </p:nvPr>
        </p:nvSpPr>
        <p:spPr>
          <a:xfrm>
            <a:off x="500063" y="1428750"/>
            <a:ext cx="4929187" cy="4667250"/>
          </a:xfrm>
        </p:spPr>
        <p:txBody>
          <a:bodyPr/>
          <a:lstStyle/>
          <a:p>
            <a:pPr eaLnBrk="1" hangingPunct="1"/>
            <a:endParaRPr lang="de-CH" dirty="0">
              <a:latin typeface="Lucida Sans" charset="0"/>
            </a:endParaRPr>
          </a:p>
          <a:p>
            <a:pPr eaLnBrk="1" hangingPunct="1"/>
            <a:r>
              <a:rPr lang="de-CH" sz="2000" dirty="0">
                <a:latin typeface="Lucida Sans" charset="0"/>
              </a:rPr>
              <a:t>c</a:t>
            </a:r>
            <a:r>
              <a:rPr lang="de-CH" sz="2000" dirty="0" smtClean="0">
                <a:latin typeface="Lucida Sans" charset="0"/>
              </a:rPr>
              <a:t>a. 8 von 10 Kinder </a:t>
            </a:r>
            <a:r>
              <a:rPr lang="de-CH" sz="2000" dirty="0">
                <a:latin typeface="Lucida Sans" charset="0"/>
              </a:rPr>
              <a:t>zwischen 1 &amp;5 werden familienergänzend betreut</a:t>
            </a:r>
          </a:p>
          <a:p>
            <a:pPr eaLnBrk="1" hangingPunct="1"/>
            <a:r>
              <a:rPr lang="de-CH" sz="2000" dirty="0">
                <a:latin typeface="Lucida Sans" charset="0"/>
              </a:rPr>
              <a:t>Quasi 100 % besuchen schulergänzende </a:t>
            </a:r>
            <a:r>
              <a:rPr lang="de-CH" sz="2000" dirty="0" smtClean="0">
                <a:latin typeface="Lucida Sans" charset="0"/>
              </a:rPr>
              <a:t>Betreuungsangebote</a:t>
            </a:r>
          </a:p>
          <a:p>
            <a:pPr eaLnBrk="1" hangingPunct="1"/>
            <a:r>
              <a:rPr lang="de-CH" sz="2000" dirty="0" smtClean="0">
                <a:latin typeface="Lucida Sans" charset="0"/>
              </a:rPr>
              <a:t>Max. Tarife bei rund CHF 200/Monat (ab 2. Kind günstiger)</a:t>
            </a:r>
          </a:p>
          <a:p>
            <a:pPr eaLnBrk="1" hangingPunct="1"/>
            <a:r>
              <a:rPr lang="de-CH" sz="2000" dirty="0" smtClean="0">
                <a:latin typeface="Lucida Sans" charset="0"/>
              </a:rPr>
              <a:t>Kosten pro Platz: identisch mit CH</a:t>
            </a:r>
            <a:endParaRPr lang="de-CH" sz="2000" dirty="0">
              <a:latin typeface="Lucida Sans" charset="0"/>
            </a:endParaRPr>
          </a:p>
          <a:p>
            <a:pPr eaLnBrk="1" hangingPunct="1"/>
            <a:endParaRPr lang="de-CH" dirty="0">
              <a:latin typeface="Lucida Sans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000" smtClean="0">
                <a:solidFill>
                  <a:schemeClr val="bg1"/>
                </a:solidFill>
                <a:latin typeface="Lucida Sans" charset="0"/>
              </a:rPr>
              <a:t>© 2013 Jacqueline Fehr - www.jfehr.ch</a:t>
            </a:r>
            <a:endParaRPr lang="de-CH" sz="1000">
              <a:solidFill>
                <a:schemeClr val="bg1"/>
              </a:solidFill>
              <a:latin typeface="Lucida Sans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594B92-F446-D040-B25F-BAFD0A45EE48}" type="slidenum">
              <a:rPr lang="de-CH" sz="1000">
                <a:solidFill>
                  <a:srgbClr val="4C4742"/>
                </a:solidFill>
                <a:latin typeface="Lucida Sans" charset="0"/>
              </a:rPr>
              <a:pPr eaLnBrk="1" hangingPunct="1"/>
              <a:t>9</a:t>
            </a:fld>
            <a:endParaRPr lang="de-CH" sz="1000">
              <a:solidFill>
                <a:srgbClr val="4C4742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8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hngleichheit Rentenalter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798</Words>
  <Application>Microsoft Macintosh PowerPoint</Application>
  <PresentationFormat>Bildschirmpräsentation (4:3)</PresentationFormat>
  <Paragraphs>150</Paragraphs>
  <Slides>23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Lohngleichheit Rentenalter</vt:lpstr>
      <vt:lpstr>Informations- und Diskussionsveranstaltung Centrum für Familienwissenschaften/Erziehungsdepartement Kanton Basel-Stadt, 18. November 2013</vt:lpstr>
      <vt:lpstr>PowerPoint-Präsentation</vt:lpstr>
      <vt:lpstr>Situation heute</vt:lpstr>
      <vt:lpstr>Zuständigkeiten und Rechtsgrundlagen</vt:lpstr>
      <vt:lpstr>Vorschule - Schule</vt:lpstr>
      <vt:lpstr>Ein Blick nach Schweden</vt:lpstr>
      <vt:lpstr>PowerPoint-Präsentation</vt:lpstr>
      <vt:lpstr>Ein Blick über die Grenzen: Schweden</vt:lpstr>
      <vt:lpstr>Alle Kinder in Schweden werden familienergänzend betreut</vt:lpstr>
      <vt:lpstr>Qualität im Zentrum</vt:lpstr>
      <vt:lpstr>Finanzierungsmodelle</vt:lpstr>
      <vt:lpstr>Entlastung der Mittelschichten</vt:lpstr>
      <vt:lpstr>Finanzierungsmodelle</vt:lpstr>
      <vt:lpstr>QUALITÄT</vt:lpstr>
      <vt:lpstr>Orientierungsrahmen</vt:lpstr>
      <vt:lpstr>Q-Label</vt:lpstr>
      <vt:lpstr>Stimme Q</vt:lpstr>
      <vt:lpstr>ZUGANG</vt:lpstr>
      <vt:lpstr>Gemeinsam und für alle</vt:lpstr>
      <vt:lpstr>Gemeinsam und für alle</vt:lpstr>
      <vt:lpstr>FAZIT</vt:lpstr>
      <vt:lpstr>Bedarfsgerecht, qualitäts- orientiert, zukunftsfähig?</vt:lpstr>
      <vt:lpstr>Vielen Dank für Ihr Engagement!</vt:lpstr>
    </vt:vector>
  </TitlesOfParts>
  <Company>Bundesverwaltung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 FRAUEN SCHWEIZ, August 2013</dc:title>
  <dc:creator>u80801724</dc:creator>
  <cp:lastModifiedBy>Jacqueline Fehr</cp:lastModifiedBy>
  <cp:revision>14</cp:revision>
  <cp:lastPrinted>2012-01-17T20:21:37Z</cp:lastPrinted>
  <dcterms:created xsi:type="dcterms:W3CDTF">2013-08-28T05:58:53Z</dcterms:created>
  <dcterms:modified xsi:type="dcterms:W3CDTF">2013-11-16T22:25:15Z</dcterms:modified>
</cp:coreProperties>
</file>